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81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84" r:id="rId21"/>
    <p:sldId id="276" r:id="rId22"/>
    <p:sldId id="273" r:id="rId23"/>
    <p:sldId id="274" r:id="rId24"/>
  </p:sldIdLst>
  <p:sldSz cx="12192000" cy="6858000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9BjTEpwNtHj5tYJw2PnCOegI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CA"/>
    <a:srgbClr val="FFDAAE"/>
    <a:srgbClr val="21BAB8"/>
    <a:srgbClr val="158180"/>
    <a:srgbClr val="7D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57CD1D-360B-433E-9236-EF76F88E0263}">
  <a:tblStyle styleId="{2B57CD1D-360B-433E-9236-EF76F88E0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4"/>
    <p:restoredTop sz="94650"/>
  </p:normalViewPr>
  <p:slideViewPr>
    <p:cSldViewPr snapToGrid="0">
      <p:cViewPr varScale="1">
        <p:scale>
          <a:sx n="83" d="100"/>
          <a:sy n="8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1ea7f8aa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11ea7f8aa0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11ea7f8aa0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1ea7f8aa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11ea7f8aa0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11ea7f8aa0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1ea7f8aa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11ea7f8aa0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11ea7f8aa0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1ea7f8aa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11ea7f8aa0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11ea7f8aa0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6084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125e1123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11125e11237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11125e11237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351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98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02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1ea7f8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1ea7f8a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1ea7f8a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1ea7f8aa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11ea7f8aa0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11ea7f8aa0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11ea7f8aa0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1ea7f8aa0_1_6"/>
          <p:cNvSpPr txBox="1"/>
          <p:nvPr/>
        </p:nvSpPr>
        <p:spPr>
          <a:xfrm>
            <a:off x="663575" y="202250"/>
            <a:ext cx="28898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5" name="Google Shape;185;g111ea7f8aa0_1_6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11ea7f8aa0_1_6"/>
          <p:cNvSpPr txBox="1"/>
          <p:nvPr/>
        </p:nvSpPr>
        <p:spPr>
          <a:xfrm>
            <a:off x="-137012" y="3281243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 dirty="0" err="1">
                <a:solidFill>
                  <a:srgbClr val="48C0B6"/>
                </a:solidFill>
                <a:latin typeface="Calibri"/>
                <a:cs typeface="Calibri"/>
              </a:rPr>
              <a:t>lʌntʃ</a:t>
            </a:r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11ea7f8aa0_1_6"/>
          <p:cNvSpPr txBox="1"/>
          <p:nvPr/>
        </p:nvSpPr>
        <p:spPr>
          <a:xfrm>
            <a:off x="-137012" y="4214574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trưa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11ea7f8aa0_1_6"/>
          <p:cNvSpPr txBox="1"/>
          <p:nvPr/>
        </p:nvSpPr>
        <p:spPr>
          <a:xfrm>
            <a:off x="-82112" y="2103655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11ea7f8aa0_1_6"/>
          <p:cNvPicPr preferRelativeResize="0"/>
          <p:nvPr/>
        </p:nvPicPr>
        <p:blipFill rotWithShape="1">
          <a:blip r:embed="rId4">
            <a:alphaModFix/>
          </a:blip>
          <a:srcRect b="7467"/>
          <a:stretch/>
        </p:blipFill>
        <p:spPr>
          <a:xfrm>
            <a:off x="5497975" y="2145635"/>
            <a:ext cx="6192513" cy="3639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11ea7f8aa0_1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11ea7f8aa0_1_30"/>
          <p:cNvSpPr txBox="1"/>
          <p:nvPr/>
        </p:nvSpPr>
        <p:spPr>
          <a:xfrm>
            <a:off x="663574" y="202250"/>
            <a:ext cx="58603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7" name="Google Shape;197;g111ea7f8aa0_1_30"/>
          <p:cNvSpPr txBox="1"/>
          <p:nvPr/>
        </p:nvSpPr>
        <p:spPr>
          <a:xfrm>
            <a:off x="-113596" y="3265057"/>
            <a:ext cx="459796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dɪnər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8" name="Google Shape;198;g111ea7f8aa0_1_30"/>
          <p:cNvSpPr txBox="1"/>
          <p:nvPr/>
        </p:nvSpPr>
        <p:spPr>
          <a:xfrm>
            <a:off x="312516" y="4126801"/>
            <a:ext cx="373862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tối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11ea7f8aa0_1_30"/>
          <p:cNvSpPr txBox="1"/>
          <p:nvPr/>
        </p:nvSpPr>
        <p:spPr>
          <a:xfrm>
            <a:off x="27451" y="2274274"/>
            <a:ext cx="4584236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dinner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11ea7f8aa0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686" y="1874012"/>
            <a:ext cx="6853484" cy="4113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11ea7f8aa0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11ea7f8aa0_1_43"/>
          <p:cNvSpPr txBox="1"/>
          <p:nvPr/>
        </p:nvSpPr>
        <p:spPr>
          <a:xfrm>
            <a:off x="470144" y="181469"/>
            <a:ext cx="50865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8" name="Google Shape;208;g111ea7f8aa0_1_43"/>
          <p:cNvSpPr txBox="1"/>
          <p:nvPr/>
        </p:nvSpPr>
        <p:spPr>
          <a:xfrm>
            <a:off x="-577875" y="2939909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fæbjələs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9" name="Google Shape;209;g111ea7f8aa0_1_43"/>
          <p:cNvSpPr txBox="1"/>
          <p:nvPr/>
        </p:nvSpPr>
        <p:spPr>
          <a:xfrm>
            <a:off x="-288938" y="3877161"/>
            <a:ext cx="513922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tuyệt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vời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11ea7f8aa0_1_43"/>
          <p:cNvSpPr txBox="1"/>
          <p:nvPr/>
        </p:nvSpPr>
        <p:spPr>
          <a:xfrm>
            <a:off x="-65057" y="1820461"/>
            <a:ext cx="5093491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fabulous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111ea7f8aa0_1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378" y="1820461"/>
            <a:ext cx="6572129" cy="411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11ea7f8aa0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11ea7f8aa0_1_54"/>
          <p:cNvSpPr txBox="1"/>
          <p:nvPr/>
        </p:nvSpPr>
        <p:spPr>
          <a:xfrm>
            <a:off x="393711" y="182703"/>
            <a:ext cx="31008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9" name="Google Shape;219;g111ea7f8aa0_1_54"/>
          <p:cNvSpPr txBox="1"/>
          <p:nvPr/>
        </p:nvSpPr>
        <p:spPr>
          <a:xfrm>
            <a:off x="39475" y="2803790"/>
            <a:ext cx="4080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hel</a:t>
            </a:r>
            <a:r>
              <a:rPr lang="el-GR" sz="4400" dirty="0" smtClean="0">
                <a:solidFill>
                  <a:srgbClr val="48C0B6"/>
                </a:solidFill>
                <a:latin typeface="Calibri"/>
                <a:cs typeface="Calibri"/>
              </a:rPr>
              <a:t>θ</a:t>
            </a:r>
            <a:r>
              <a:rPr lang="en-US" sz="4400" dirty="0" err="1">
                <a:solidFill>
                  <a:srgbClr val="48C0B6"/>
                </a:solidFill>
                <a:latin typeface="Calibri"/>
                <a:cs typeface="Calibri"/>
              </a:rPr>
              <a:t>i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0" name="Google Shape;220;g111ea7f8aa0_1_54"/>
          <p:cNvSpPr txBox="1"/>
          <p:nvPr/>
        </p:nvSpPr>
        <p:spPr>
          <a:xfrm>
            <a:off x="170063" y="3765392"/>
            <a:ext cx="3857927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khoẻ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11ea7f8aa0_1_54"/>
          <p:cNvSpPr txBox="1"/>
          <p:nvPr/>
        </p:nvSpPr>
        <p:spPr>
          <a:xfrm>
            <a:off x="170063" y="1695061"/>
            <a:ext cx="40806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11ea7f8aa0_1_54"/>
          <p:cNvPicPr preferRelativeResize="0"/>
          <p:nvPr/>
        </p:nvPicPr>
        <p:blipFill rotWithShape="1">
          <a:blip r:embed="rId4">
            <a:alphaModFix/>
          </a:blip>
          <a:srcRect b="6288"/>
          <a:stretch/>
        </p:blipFill>
        <p:spPr>
          <a:xfrm>
            <a:off x="5497974" y="2523281"/>
            <a:ext cx="6126045" cy="3559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458917" y="173130"/>
            <a:ext cx="3059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978168" y="1134728"/>
            <a:ext cx="104419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1;p7">
            <a:extLst>
              <a:ext uri="{FF2B5EF4-FFF2-40B4-BE49-F238E27FC236}">
                <a16:creationId xmlns:a16="http://schemas.microsoft.com/office/drawing/2014/main" id="{22AD3340-8EC8-2648-9670-7133458B1D82}"/>
              </a:ext>
            </a:extLst>
          </p:cNvPr>
          <p:cNvSpPr/>
          <p:nvPr/>
        </p:nvSpPr>
        <p:spPr>
          <a:xfrm>
            <a:off x="725967" y="1984234"/>
            <a:ext cx="6126245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1. What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time do people in your area often have breakfast, lunch, and dinner? </a:t>
            </a:r>
            <a:endParaRPr lang="en-US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2. What do they often have for breakfast, lunch, and dinner?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A30AF5-BB8D-C34E-B6E6-47DE608E042C}"/>
              </a:ext>
            </a:extLst>
          </p:cNvPr>
          <p:cNvGrpSpPr/>
          <p:nvPr/>
        </p:nvGrpSpPr>
        <p:grpSpPr>
          <a:xfrm>
            <a:off x="349867" y="1096276"/>
            <a:ext cx="519251" cy="584775"/>
            <a:chOff x="487066" y="1334106"/>
            <a:chExt cx="582963" cy="657458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E6A1B45-4CD6-694E-BB58-AE338547E130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7A11EF-CA77-0A45-885E-E275058CEAF8}"/>
                </a:ext>
              </a:extLst>
            </p:cNvPr>
            <p:cNvSpPr txBox="1"/>
            <p:nvPr/>
          </p:nvSpPr>
          <p:spPr>
            <a:xfrm>
              <a:off x="609496" y="1334106"/>
              <a:ext cx="299818" cy="65745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1663D6-1CE5-674D-80CD-FF439B02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24" y="2129242"/>
            <a:ext cx="4948806" cy="301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1125e11237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1125e11237_0_4"/>
          <p:cNvSpPr txBox="1"/>
          <p:nvPr/>
        </p:nvSpPr>
        <p:spPr>
          <a:xfrm>
            <a:off x="455227" y="220769"/>
            <a:ext cx="2681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9" name="Google Shape;239;g11125e11237_0_4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1125e11237_0_4"/>
          <p:cNvSpPr/>
          <p:nvPr/>
        </p:nvSpPr>
        <p:spPr>
          <a:xfrm>
            <a:off x="1290057" y="1242076"/>
            <a:ext cx="10525403" cy="8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Minh talking about the eating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habits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his area. Circle the food and drink you hear.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1" name="Google Shape;241;g11125e11237_0_4"/>
          <p:cNvGraphicFramePr/>
          <p:nvPr>
            <p:extLst>
              <p:ext uri="{D42A27DB-BD31-4B8C-83A1-F6EECF244321}">
                <p14:modId xmlns:p14="http://schemas.microsoft.com/office/powerpoint/2010/main" val="272654488"/>
              </p:ext>
            </p:extLst>
          </p:nvPr>
        </p:nvGraphicFramePr>
        <p:xfrm>
          <a:off x="2193422" y="2562225"/>
          <a:ext cx="8284078" cy="198120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275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eel soup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cakes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tea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coffee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toast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" name="Google Shape;242;g11125e11237_0_4"/>
          <p:cNvSpPr/>
          <p:nvPr/>
        </p:nvSpPr>
        <p:spPr>
          <a:xfrm>
            <a:off x="2639348" y="2705100"/>
            <a:ext cx="1883653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1125e11237_0_4"/>
          <p:cNvSpPr/>
          <p:nvPr/>
        </p:nvSpPr>
        <p:spPr>
          <a:xfrm>
            <a:off x="7848600" y="2705099"/>
            <a:ext cx="2305050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C2D39-4E7B-5549-A793-3EF0BE95FFB9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1F27787-4CD3-B045-B285-49184792EBE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2CADC2-A644-4043-8496-583CC62AFE8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1125e11237_0_13"/>
          <p:cNvSpPr/>
          <p:nvPr/>
        </p:nvSpPr>
        <p:spPr>
          <a:xfrm>
            <a:off x="1300584" y="1301370"/>
            <a:ext cx="632894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tick True (T) or False (F).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Google Shape;253;g11125e11237_0_13"/>
          <p:cNvGraphicFramePr/>
          <p:nvPr>
            <p:extLst>
              <p:ext uri="{D42A27DB-BD31-4B8C-83A1-F6EECF244321}">
                <p14:modId xmlns:p14="http://schemas.microsoft.com/office/powerpoint/2010/main" val="3865760818"/>
              </p:ext>
            </p:extLst>
          </p:nvPr>
        </p:nvGraphicFramePr>
        <p:xfrm>
          <a:off x="647700" y="1775205"/>
          <a:ext cx="11042788" cy="408414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97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People in Minh's area often have four meals a day.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Most of them have lunch at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Lunch is the main meal of the day in his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People in his </a:t>
                      </a:r>
                      <a:r>
                        <a:rPr lang="en-US" sz="28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neighbourhood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often have rice, fresh vegetables, and seafood or meat for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After dinner, they often have some fruit and green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4" name="Google Shape;254;g11125e11237_0_13"/>
          <p:cNvSpPr txBox="1"/>
          <p:nvPr/>
        </p:nvSpPr>
        <p:spPr>
          <a:xfrm>
            <a:off x="11195513" y="237512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5" name="Google Shape;255;g11125e11237_0_13"/>
          <p:cNvSpPr txBox="1"/>
          <p:nvPr/>
        </p:nvSpPr>
        <p:spPr>
          <a:xfrm>
            <a:off x="10536925" y="295848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6" name="Google Shape;256;g11125e11237_0_13"/>
          <p:cNvSpPr txBox="1"/>
          <p:nvPr/>
        </p:nvSpPr>
        <p:spPr>
          <a:xfrm>
            <a:off x="10536925" y="444953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7" name="Google Shape;257;g11125e11237_0_13"/>
          <p:cNvSpPr txBox="1"/>
          <p:nvPr/>
        </p:nvSpPr>
        <p:spPr>
          <a:xfrm>
            <a:off x="10536925" y="528685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8" name="Google Shape;258;g11125e11237_0_13"/>
          <p:cNvSpPr txBox="1"/>
          <p:nvPr/>
        </p:nvSpPr>
        <p:spPr>
          <a:xfrm>
            <a:off x="11195513" y="3606603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1847F4-B854-8342-9127-0B9807E0BFA2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01C2E9C-3D96-D049-B1D9-7A7143BC6A2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799429-2ABF-8B4F-8540-8E5A48B4729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238;g11125e11237_0_4"/>
          <p:cNvSpPr txBox="1"/>
          <p:nvPr/>
        </p:nvSpPr>
        <p:spPr>
          <a:xfrm>
            <a:off x="455227" y="220769"/>
            <a:ext cx="2681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19120-4EF2-6B4E-BA2A-DC9FF8D8C93B}"/>
              </a:ext>
            </a:extLst>
          </p:cNvPr>
          <p:cNvSpPr/>
          <p:nvPr/>
        </p:nvSpPr>
        <p:spPr>
          <a:xfrm>
            <a:off x="4722513" y="5106384"/>
            <a:ext cx="700264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Ss prepare ideas for their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writing;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Ss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writing a paragraph about the eating habits in their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area.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1125e11237_0_23"/>
          <p:cNvSpPr txBox="1"/>
          <p:nvPr/>
        </p:nvSpPr>
        <p:spPr>
          <a:xfrm>
            <a:off x="513103" y="187258"/>
            <a:ext cx="2612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6" name="Google Shape;266;g11125e11237_0_23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1125e11237_0_23"/>
          <p:cNvSpPr/>
          <p:nvPr/>
        </p:nvSpPr>
        <p:spPr>
          <a:xfrm>
            <a:off x="1380104" y="1347549"/>
            <a:ext cx="8144040" cy="62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about the eating habits in your area.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8" name="Google Shape;268;g11125e11237_0_23"/>
          <p:cNvGraphicFramePr/>
          <p:nvPr>
            <p:extLst>
              <p:ext uri="{D42A27DB-BD31-4B8C-83A1-F6EECF244321}">
                <p14:modId xmlns:p14="http://schemas.microsoft.com/office/powerpoint/2010/main" val="1792976988"/>
              </p:ext>
            </p:extLst>
          </p:nvPr>
        </p:nvGraphicFramePr>
        <p:xfrm>
          <a:off x="653728" y="2150725"/>
          <a:ext cx="10931274" cy="3668805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195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drink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4B18D58-85C1-864A-A312-CC17CCA3EDB2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DEA5DBC-B40D-9D4B-800C-570F3FED2AFB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7C7F68-136E-1D44-B619-F5E3C927287A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11125e11237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1125e11237_0_33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1125e11237_0_33"/>
          <p:cNvSpPr/>
          <p:nvPr/>
        </p:nvSpPr>
        <p:spPr>
          <a:xfrm>
            <a:off x="1257300" y="1563148"/>
            <a:ext cx="5856955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eating habits in your area. </a:t>
            </a:r>
            <a:endParaRPr lang="en-US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information in 4 to help you.</a:t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D01894-C75B-BE49-A279-807DF1A4D50A}"/>
              </a:ext>
            </a:extLst>
          </p:cNvPr>
          <p:cNvGrpSpPr/>
          <p:nvPr/>
        </p:nvGrpSpPr>
        <p:grpSpPr>
          <a:xfrm>
            <a:off x="555100" y="1506369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2206463-A16E-B24E-9A9B-ACD3AA513220}"/>
                </a:ext>
              </a:extLst>
            </p:cNvPr>
            <p:cNvSpPr/>
            <p:nvPr/>
          </p:nvSpPr>
          <p:spPr>
            <a:xfrm>
              <a:off x="487066" y="1357585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EE3421-2AA2-8844-BED8-61A14CAFC5F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Google Shape;265;g11125e11237_0_23"/>
          <p:cNvSpPr txBox="1"/>
          <p:nvPr/>
        </p:nvSpPr>
        <p:spPr>
          <a:xfrm>
            <a:off x="647700" y="235974"/>
            <a:ext cx="2612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598" y="1365797"/>
            <a:ext cx="3344420" cy="518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>
            <a:extLst>
              <a:ext uri="{FF2B5EF4-FFF2-40B4-BE49-F238E27FC236}">
                <a16:creationId xmlns:a16="http://schemas.microsoft.com/office/drawing/2014/main" id="{3F593AD8-5134-4943-9DD8-F691042E197D}"/>
              </a:ext>
            </a:extLst>
          </p:cNvPr>
          <p:cNvSpPr/>
          <p:nvPr/>
        </p:nvSpPr>
        <p:spPr>
          <a:xfrm>
            <a:off x="-1" y="1250790"/>
            <a:ext cx="12192000" cy="560721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2" name="Google Shape;94;p2">
            <a:extLst>
              <a:ext uri="{FF2B5EF4-FFF2-40B4-BE49-F238E27FC236}">
                <a16:creationId xmlns:a16="http://schemas.microsoft.com/office/drawing/2014/main" id="{985A196E-692C-A444-B296-D3302C06B1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95;p2">
            <a:extLst>
              <a:ext uri="{FF2B5EF4-FFF2-40B4-BE49-F238E27FC236}">
                <a16:creationId xmlns:a16="http://schemas.microsoft.com/office/drawing/2014/main" id="{CC210410-2D2F-574D-B83F-5D19ECA97F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0672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96;p2">
            <a:extLst>
              <a:ext uri="{FF2B5EF4-FFF2-40B4-BE49-F238E27FC236}">
                <a16:creationId xmlns:a16="http://schemas.microsoft.com/office/drawing/2014/main" id="{13D1FEEE-72A8-9B40-860D-3101107533E2}"/>
              </a:ext>
            </a:extLst>
          </p:cNvPr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7;p2">
            <a:extLst>
              <a:ext uri="{FF2B5EF4-FFF2-40B4-BE49-F238E27FC236}">
                <a16:creationId xmlns:a16="http://schemas.microsoft.com/office/drawing/2014/main" id="{5262F939-7EF0-7741-8AC9-782BF0C25A2F}"/>
              </a:ext>
            </a:extLst>
          </p:cNvPr>
          <p:cNvSpPr txBox="1"/>
          <p:nvPr/>
        </p:nvSpPr>
        <p:spPr>
          <a:xfrm>
            <a:off x="3092343" y="226701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98;p2">
            <a:extLst>
              <a:ext uri="{FF2B5EF4-FFF2-40B4-BE49-F238E27FC236}">
                <a16:creationId xmlns:a16="http://schemas.microsoft.com/office/drawing/2014/main" id="{C4DBA515-6768-494C-962D-E4806B1DAC0F}"/>
              </a:ext>
            </a:extLst>
          </p:cNvPr>
          <p:cNvSpPr txBox="1"/>
          <p:nvPr/>
        </p:nvSpPr>
        <p:spPr>
          <a:xfrm>
            <a:off x="2177363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7EDC08-0CEE-E445-ABEB-C82C64D07C91}"/>
              </a:ext>
            </a:extLst>
          </p:cNvPr>
          <p:cNvGrpSpPr/>
          <p:nvPr/>
        </p:nvGrpSpPr>
        <p:grpSpPr>
          <a:xfrm>
            <a:off x="6525898" y="1820313"/>
            <a:ext cx="5465474" cy="1773527"/>
            <a:chOff x="5698295" y="2086092"/>
            <a:chExt cx="5190840" cy="1773527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BBA45F4C-EC20-E74B-A2DF-F8EE3C6005E0}"/>
                </a:ext>
              </a:extLst>
            </p:cNvPr>
            <p:cNvSpPr/>
            <p:nvPr/>
          </p:nvSpPr>
          <p:spPr>
            <a:xfrm>
              <a:off x="5698295" y="2086092"/>
              <a:ext cx="2888092" cy="177352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Google Shape;100;p2">
              <a:extLst>
                <a:ext uri="{FF2B5EF4-FFF2-40B4-BE49-F238E27FC236}">
                  <a16:creationId xmlns:a16="http://schemas.microsoft.com/office/drawing/2014/main" id="{A43CE2BD-FEDB-6341-86F8-0E2083E3B4FC}"/>
                </a:ext>
              </a:extLst>
            </p:cNvPr>
            <p:cNvSpPr/>
            <p:nvPr/>
          </p:nvSpPr>
          <p:spPr>
            <a:xfrm>
              <a:off x="6151220" y="2553732"/>
              <a:ext cx="4737915" cy="86498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01;p2">
              <a:extLst>
                <a:ext uri="{FF2B5EF4-FFF2-40B4-BE49-F238E27FC236}">
                  <a16:creationId xmlns:a16="http://schemas.microsoft.com/office/drawing/2014/main" id="{A51F643C-7E9A-C34E-871D-ACE1A517AE9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06619" y="2211676"/>
              <a:ext cx="1608379" cy="1554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102;p2">
              <a:extLst>
                <a:ext uri="{FF2B5EF4-FFF2-40B4-BE49-F238E27FC236}">
                  <a16:creationId xmlns:a16="http://schemas.microsoft.com/office/drawing/2014/main" id="{FCB92938-B1E8-1542-90DC-914F9CA01688}"/>
                </a:ext>
              </a:extLst>
            </p:cNvPr>
            <p:cNvSpPr txBox="1"/>
            <p:nvPr/>
          </p:nvSpPr>
          <p:spPr>
            <a:xfrm>
              <a:off x="7425383" y="2642917"/>
              <a:ext cx="346375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</a:t>
              </a:r>
              <a:r>
                <a:rPr lang="en-US" sz="36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6: SKILLS 2</a:t>
              </a:r>
              <a:endParaRPr sz="20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24116F-FAF1-054B-9503-C08938E3872F}"/>
              </a:ext>
            </a:extLst>
          </p:cNvPr>
          <p:cNvGrpSpPr/>
          <p:nvPr/>
        </p:nvGrpSpPr>
        <p:grpSpPr>
          <a:xfrm>
            <a:off x="146202" y="1820313"/>
            <a:ext cx="6181987" cy="4182922"/>
            <a:chOff x="-1" y="1321768"/>
            <a:chExt cx="6096001" cy="4462807"/>
          </a:xfrm>
        </p:grpSpPr>
        <p:sp>
          <p:nvSpPr>
            <p:cNvPr id="53" name="Snip Diagonal Corner Rectangle 52">
              <a:extLst>
                <a:ext uri="{FF2B5EF4-FFF2-40B4-BE49-F238E27FC236}">
                  <a16:creationId xmlns:a16="http://schemas.microsoft.com/office/drawing/2014/main" id="{61314C66-35DF-DC4E-94D4-4E5B100B6DE4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9FCF458-95F4-594E-9E1D-7A73BD74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8432"/>
            <a:stretch/>
          </p:blipFill>
          <p:spPr>
            <a:xfrm>
              <a:off x="61450" y="1321768"/>
              <a:ext cx="5288693" cy="3776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4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56824" y="5354144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32154" y="5386082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552442" y="4396684"/>
            <a:ext cx="528282" cy="95746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182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300918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390846" y="217612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isten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specific information about eating habits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paragraph about eating habits in the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your eating habits and upload on the drive link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given.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the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175657" y="1510719"/>
            <a:ext cx="984068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end of this lesson, Ss will be able to: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their listening skill for specific information about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eating habits in their area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communication skills and creativity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collaborative and supportive in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pairwork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presentation skills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Actively join in class activities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Promote pride in the values ​​of Vietnamese culture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love for family and traditional food and drink</a:t>
            </a: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279405" y="-73024"/>
            <a:ext cx="5193398" cy="1583743"/>
            <a:chOff x="3192320" y="144696"/>
            <a:chExt cx="5193398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427102" y="587387"/>
              <a:ext cx="4958616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91560" y="706508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2320" y="144696"/>
              <a:ext cx="1515332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56824" y="5354144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32154" y="5386082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552442" y="4396684"/>
            <a:ext cx="528282" cy="95746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998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8;p4">
            <a:extLst>
              <a:ext uri="{FF2B5EF4-FFF2-40B4-BE49-F238E27FC236}">
                <a16:creationId xmlns:a16="http://schemas.microsoft.com/office/drawing/2014/main" id="{9122FB73-F765-574C-AE9B-41F9EAF2CFE2}"/>
              </a:ext>
            </a:extLst>
          </p:cNvPr>
          <p:cNvSpPr/>
          <p:nvPr/>
        </p:nvSpPr>
        <p:spPr>
          <a:xfrm>
            <a:off x="2400129" y="1627316"/>
            <a:ext cx="1328494" cy="46555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:a16="http://schemas.microsoft.com/office/drawing/2014/main" id="{DDCAB2E4-5DE2-7540-B9CA-69FCED823BE5}"/>
              </a:ext>
            </a:extLst>
          </p:cNvPr>
          <p:cNvSpPr/>
          <p:nvPr/>
        </p:nvSpPr>
        <p:spPr>
          <a:xfrm>
            <a:off x="4868986" y="1683926"/>
            <a:ext cx="3138194" cy="4209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vi-V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Game: Our eating habits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ECBA6F-28C4-9D4A-8896-EAE0241D5D5E}"/>
              </a:ext>
            </a:extLst>
          </p:cNvPr>
          <p:cNvGrpSpPr/>
          <p:nvPr/>
        </p:nvGrpSpPr>
        <p:grpSpPr>
          <a:xfrm>
            <a:off x="544958" y="2517114"/>
            <a:ext cx="4076099" cy="2718486"/>
            <a:chOff x="-1" y="1321768"/>
            <a:chExt cx="6096001" cy="4462807"/>
          </a:xfrm>
        </p:grpSpPr>
        <p:sp>
          <p:nvSpPr>
            <p:cNvPr id="15" name="Snip Diagonal Corner Rectangle 14">
              <a:extLst>
                <a:ext uri="{FF2B5EF4-FFF2-40B4-BE49-F238E27FC236}">
                  <a16:creationId xmlns:a16="http://schemas.microsoft.com/office/drawing/2014/main" id="{4D4F1EF0-2FAE-E64B-BC49-139597EAC848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DB256E-080B-2640-B96E-0F401297E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432"/>
            <a:stretch/>
          </p:blipFill>
          <p:spPr>
            <a:xfrm>
              <a:off x="61450" y="1321768"/>
              <a:ext cx="5288693" cy="377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0C0B7C4-1D84-5D4E-9B7E-7FABFCDA873D}"/>
              </a:ext>
            </a:extLst>
          </p:cNvPr>
          <p:cNvSpPr/>
          <p:nvPr/>
        </p:nvSpPr>
        <p:spPr>
          <a:xfrm>
            <a:off x="5106478" y="2510947"/>
            <a:ext cx="6271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 aims: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create an active atmosphere in the class before the lesson;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lesson.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oogle Shape;126;p4"/>
          <p:cNvGrpSpPr/>
          <p:nvPr/>
        </p:nvGrpSpPr>
        <p:grpSpPr>
          <a:xfrm>
            <a:off x="3513735" y="491546"/>
            <a:ext cx="3813040" cy="916490"/>
            <a:chOff x="3826252" y="260303"/>
            <a:chExt cx="4557781" cy="916490"/>
          </a:xfrm>
        </p:grpSpPr>
        <p:sp>
          <p:nvSpPr>
            <p:cNvPr id="18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2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6829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1083306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1475192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12BD9-AABA-E540-95C6-3C512DA7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6" r="13743"/>
          <a:stretch/>
        </p:blipFill>
        <p:spPr>
          <a:xfrm>
            <a:off x="5852981" y="1571150"/>
            <a:ext cx="5616668" cy="5147692"/>
          </a:xfrm>
          <a:prstGeom prst="rect">
            <a:avLst/>
          </a:prstGeom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1;p6">
            <a:extLst>
              <a:ext uri="{FF2B5EF4-FFF2-40B4-BE49-F238E27FC236}">
                <a16:creationId xmlns:a16="http://schemas.microsoft.com/office/drawing/2014/main" id="{DBE0DB05-7F4C-0C49-BF12-141A40846657}"/>
              </a:ext>
            </a:extLst>
          </p:cNvPr>
          <p:cNvSpPr txBox="1"/>
          <p:nvPr/>
        </p:nvSpPr>
        <p:spPr>
          <a:xfrm>
            <a:off x="365760" y="261890"/>
            <a:ext cx="2493187" cy="75567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MINI GAME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7DDFED-4C45-6C4E-81B9-FEBCA931ACD8}"/>
              </a:ext>
            </a:extLst>
          </p:cNvPr>
          <p:cNvSpPr/>
          <p:nvPr/>
        </p:nvSpPr>
        <p:spPr>
          <a:xfrm>
            <a:off x="865110" y="3274912"/>
            <a:ext cx="5286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groups, talk </a:t>
            </a:r>
            <a:r>
              <a:rPr lang="en-US" sz="3400" b="1" dirty="0" smtClean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about: </a:t>
            </a:r>
            <a:endParaRPr lang="en-US" sz="3400" b="1" dirty="0">
              <a:solidFill>
                <a:srgbClr val="1581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you ate and drank yesterday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had healthy diets 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53;p6"/>
          <p:cNvSpPr txBox="1"/>
          <p:nvPr/>
        </p:nvSpPr>
        <p:spPr>
          <a:xfrm>
            <a:off x="3858633" y="132089"/>
            <a:ext cx="507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eating habits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D56629-8D2A-7545-919F-98001956CEC1}"/>
              </a:ext>
            </a:extLst>
          </p:cNvPr>
          <p:cNvSpPr/>
          <p:nvPr/>
        </p:nvSpPr>
        <p:spPr>
          <a:xfrm>
            <a:off x="4150863" y="3949690"/>
            <a:ext cx="7856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help students use key language more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appropriately;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help Ss understand and activate their knowledge of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understand what the monologue is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listen for specific information.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11ea7f8aa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11ea7f8aa0_0_0"/>
          <p:cNvSpPr txBox="1"/>
          <p:nvPr/>
        </p:nvSpPr>
        <p:spPr>
          <a:xfrm>
            <a:off x="663574" y="202250"/>
            <a:ext cx="56621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1" name="Google Shape;161;g111ea7f8aa0_0_0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1ea7f8aa0_0_0"/>
          <p:cNvSpPr txBox="1"/>
          <p:nvPr/>
        </p:nvSpPr>
        <p:spPr>
          <a:xfrm>
            <a:off x="-234016" y="3086940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r>
              <a:rPr lang="en-US" sz="4400" dirty="0" err="1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mɪəl</a:t>
            </a:r>
            <a:r>
              <a:rPr lang="en-US" sz="4400" dirty="0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endParaRPr sz="4400" dirty="0">
              <a:solidFill>
                <a:srgbClr val="0FB7B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3" name="Google Shape;163;g111ea7f8aa0_0_0"/>
          <p:cNvSpPr txBox="1"/>
          <p:nvPr/>
        </p:nvSpPr>
        <p:spPr>
          <a:xfrm>
            <a:off x="-203498" y="4089077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ăn</a:t>
            </a:r>
            <a:endParaRPr sz="4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4" name="Google Shape;164;g111ea7f8aa0_0_0"/>
          <p:cNvSpPr txBox="1"/>
          <p:nvPr/>
        </p:nvSpPr>
        <p:spPr>
          <a:xfrm>
            <a:off x="-206566" y="1908753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meal</a:t>
            </a:r>
            <a:endParaRPr sz="6000" b="1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5" name="Google Shape;165;g111ea7f8a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969" y="1845638"/>
            <a:ext cx="5662201" cy="381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11ea7f8aa0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1ea7f8aa0_1_18"/>
          <p:cNvSpPr txBox="1"/>
          <p:nvPr/>
        </p:nvSpPr>
        <p:spPr>
          <a:xfrm>
            <a:off x="651999" y="225400"/>
            <a:ext cx="2774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3" name="Google Shape;173;g111ea7f8aa0_1_18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11ea7f8aa0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061" y="1980649"/>
            <a:ext cx="5767753" cy="373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5" name="Google Shape;175;g111ea7f8aa0_1_18"/>
          <p:cNvSpPr txBox="1"/>
          <p:nvPr/>
        </p:nvSpPr>
        <p:spPr>
          <a:xfrm>
            <a:off x="-158262" y="3050116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4400" dirty="0" err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brek.fəst</a:t>
            </a:r>
            <a:r>
              <a:rPr lang="en-US" sz="4400" dirty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11ea7f8aa0_1_18"/>
          <p:cNvSpPr txBox="1"/>
          <p:nvPr/>
        </p:nvSpPr>
        <p:spPr>
          <a:xfrm>
            <a:off x="925973" y="4015407"/>
            <a:ext cx="372868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11ea7f8aa0_1_18"/>
          <p:cNvSpPr txBox="1"/>
          <p:nvPr/>
        </p:nvSpPr>
        <p:spPr>
          <a:xfrm>
            <a:off x="-103362" y="1980649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breakfast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869</Words>
  <Application>Microsoft Office PowerPoint</Application>
  <PresentationFormat>Widescreen</PresentationFormat>
  <Paragraphs>177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 New</vt:lpstr>
      <vt:lpstr>Open Sans</vt:lpstr>
      <vt:lpstr>Calibri</vt:lpstr>
      <vt:lpstr>Wingdings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EDIBOOKS</cp:lastModifiedBy>
  <cp:revision>16</cp:revision>
  <dcterms:modified xsi:type="dcterms:W3CDTF">2022-03-30T03:57:06Z</dcterms:modified>
</cp:coreProperties>
</file>